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9" r:id="rId2"/>
    <p:sldId id="260" r:id="rId3"/>
    <p:sldId id="256" r:id="rId4"/>
    <p:sldId id="257" r:id="rId5"/>
    <p:sldId id="258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12192000" cy="6858000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D5D5D"/>
    <a:srgbClr val="7B7B7B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>
        <p:scale>
          <a:sx n="123" d="100"/>
          <a:sy n="123" d="100"/>
        </p:scale>
        <p:origin x="-114" y="-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editar el estilo de subtítulo del patrón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C0DEBD-C9E9-4442-98F5-919DECD2405D}" type="datetimeFigureOut">
              <a:rPr lang="es-ES" smtClean="0"/>
              <a:t>26/04/2021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B6AE72-6FA8-4411-8520-005CE4209A1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054046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C0DEBD-C9E9-4442-98F5-919DECD2405D}" type="datetimeFigureOut">
              <a:rPr lang="es-ES" smtClean="0"/>
              <a:t>26/04/2021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B6AE72-6FA8-4411-8520-005CE4209A1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068766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C0DEBD-C9E9-4442-98F5-919DECD2405D}" type="datetimeFigureOut">
              <a:rPr lang="es-ES" smtClean="0"/>
              <a:t>26/04/2021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B6AE72-6FA8-4411-8520-005CE4209A1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606288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C0DEBD-C9E9-4442-98F5-919DECD2405D}" type="datetimeFigureOut">
              <a:rPr lang="es-ES" smtClean="0"/>
              <a:t>26/04/2021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B6AE72-6FA8-4411-8520-005CE4209A1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304591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C0DEBD-C9E9-4442-98F5-919DECD2405D}" type="datetimeFigureOut">
              <a:rPr lang="es-ES" smtClean="0"/>
              <a:t>26/04/2021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B6AE72-6FA8-4411-8520-005CE4209A1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505345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C0DEBD-C9E9-4442-98F5-919DECD2405D}" type="datetimeFigureOut">
              <a:rPr lang="es-ES" smtClean="0"/>
              <a:t>26/04/2021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B6AE72-6FA8-4411-8520-005CE4209A1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049416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C0DEBD-C9E9-4442-98F5-919DECD2405D}" type="datetimeFigureOut">
              <a:rPr lang="es-ES" smtClean="0"/>
              <a:t>26/04/2021</a:t>
            </a:fld>
            <a:endParaRPr lang="es-ES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B6AE72-6FA8-4411-8520-005CE4209A1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259737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C0DEBD-C9E9-4442-98F5-919DECD2405D}" type="datetimeFigureOut">
              <a:rPr lang="es-ES" smtClean="0"/>
              <a:t>26/04/2021</a:t>
            </a:fld>
            <a:endParaRPr lang="es-E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B6AE72-6FA8-4411-8520-005CE4209A1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917016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C0DEBD-C9E9-4442-98F5-919DECD2405D}" type="datetimeFigureOut">
              <a:rPr lang="es-ES" smtClean="0"/>
              <a:t>26/04/2021</a:t>
            </a:fld>
            <a:endParaRPr lang="es-ES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B6AE72-6FA8-4411-8520-005CE4209A1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607674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C0DEBD-C9E9-4442-98F5-919DECD2405D}" type="datetimeFigureOut">
              <a:rPr lang="es-ES" smtClean="0"/>
              <a:t>26/04/2021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B6AE72-6FA8-4411-8520-005CE4209A1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961875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C0DEBD-C9E9-4442-98F5-919DECD2405D}" type="datetimeFigureOut">
              <a:rPr lang="es-ES" smtClean="0"/>
              <a:t>26/04/2021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B6AE72-6FA8-4411-8520-005CE4209A1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214002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C0DEBD-C9E9-4442-98F5-919DECD2405D}" type="datetimeFigureOut">
              <a:rPr lang="es-ES" smtClean="0"/>
              <a:t>26/04/2021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B6AE72-6FA8-4411-8520-005CE4209A1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918736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cid:8aece08d-341b-4e74-a3ad-a39a784cb598@eurprd08.prod.outlook.com" TargetMode="External"/><Relationship Id="rId7" Type="http://schemas.openxmlformats.org/officeDocument/2006/relationships/image" Target="cid:180adc3e-2a90-4559-96e4-120cdef57242@eurprd08.prod.outlook.com" TargetMode="External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eg"/><Relationship Id="rId5" Type="http://schemas.openxmlformats.org/officeDocument/2006/relationships/image" Target="cid:2bb053db-8aad-4279-8926-53880a81f634@eurprd08.prod.outlook.com" TargetMode="External"/><Relationship Id="rId4" Type="http://schemas.openxmlformats.org/officeDocument/2006/relationships/image" Target="../media/image17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cid:f50dbdc3-f7e8-4b12-9811-43e4861caca6@eurprd08.prod.outlook.com" TargetMode="External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cid:662d9afa-be75-49f0-b4b6-0921417c064e@eurprd08.prod.outlook.com" TargetMode="External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cid:a1092dd5-b9d6-41a0-bc86-de09d8188af2@eurprd08.prod.outlook.com" TargetMode="External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cid:c4e22fad-66d4-4112-88e0-9b4782f4b017@eurprd08.prod.outlook.com" TargetMode="External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cid:d9152dce-b240-4930-80b1-a077e25303fc@eurprd08.prod.outlook.com" TargetMode="External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5" Type="http://schemas.openxmlformats.org/officeDocument/2006/relationships/image" Target="cid:5a4bafba-00e2-45af-8c03-fbb9607e0f51@eurprd08.prod.outlook.com" TargetMode="External"/><Relationship Id="rId4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84904" cy="6858000"/>
          </a:xfrm>
          <a:prstGeom prst="rect">
            <a:avLst/>
          </a:prstGeom>
        </p:spPr>
      </p:pic>
      <p:sp>
        <p:nvSpPr>
          <p:cNvPr id="3" name="CuadroTexto 2"/>
          <p:cNvSpPr txBox="1"/>
          <p:nvPr/>
        </p:nvSpPr>
        <p:spPr>
          <a:xfrm>
            <a:off x="8727440" y="2753360"/>
            <a:ext cx="16594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 smtClean="0">
                <a:solidFill>
                  <a:schemeClr val="bg1"/>
                </a:solidFill>
              </a:rPr>
              <a:t>II Jornadas USIE</a:t>
            </a:r>
            <a:endParaRPr lang="es-ES" dirty="0">
              <a:solidFill>
                <a:schemeClr val="bg1"/>
              </a:solidFill>
            </a:endParaRPr>
          </a:p>
        </p:txBody>
      </p:sp>
      <p:sp>
        <p:nvSpPr>
          <p:cNvPr id="4" name="CuadroTexto 3"/>
          <p:cNvSpPr txBox="1"/>
          <p:nvPr/>
        </p:nvSpPr>
        <p:spPr>
          <a:xfrm>
            <a:off x="8727440" y="3332480"/>
            <a:ext cx="20133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>
                <a:solidFill>
                  <a:schemeClr val="bg1"/>
                </a:solidFill>
              </a:rPr>
              <a:t>Castilla la Mancha</a:t>
            </a:r>
            <a:endParaRPr lang="es-E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24718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n 9"/>
          <p:cNvPicPr/>
          <p:nvPr/>
        </p:nvPicPr>
        <p:blipFill>
          <a:blip r:embed="rId2" r:link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7580539" y="2006574"/>
            <a:ext cx="5389880" cy="3477064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Imagen 3"/>
          <p:cNvPicPr/>
          <p:nvPr/>
        </p:nvPicPr>
        <p:blipFill>
          <a:blip r:embed="rId4" r:link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563880" y="22106"/>
            <a:ext cx="5130800" cy="556768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CuadroTexto 4"/>
          <p:cNvSpPr txBox="1"/>
          <p:nvPr/>
        </p:nvSpPr>
        <p:spPr>
          <a:xfrm>
            <a:off x="6176108" y="1219200"/>
            <a:ext cx="23608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 smtClean="0">
                <a:latin typeface="Arial Black" panose="020B0A04020102020204" pitchFamily="34" charset="0"/>
              </a:rPr>
              <a:t>Itinerario “</a:t>
            </a:r>
            <a:r>
              <a:rPr lang="es-ES" dirty="0" err="1" smtClean="0">
                <a:latin typeface="Arial Black" panose="020B0A04020102020204" pitchFamily="34" charset="0"/>
              </a:rPr>
              <a:t>Covid</a:t>
            </a:r>
            <a:r>
              <a:rPr lang="es-ES" dirty="0" smtClean="0">
                <a:latin typeface="Arial Black" panose="020B0A04020102020204" pitchFamily="34" charset="0"/>
              </a:rPr>
              <a:t>”</a:t>
            </a:r>
            <a:endParaRPr lang="es-ES" dirty="0">
              <a:latin typeface="Arial Black" panose="020B0A04020102020204" pitchFamily="34" charset="0"/>
            </a:endParaRPr>
          </a:p>
        </p:txBody>
      </p:sp>
      <p:sp>
        <p:nvSpPr>
          <p:cNvPr id="7" name="CuadroTexto 6"/>
          <p:cNvSpPr txBox="1"/>
          <p:nvPr/>
        </p:nvSpPr>
        <p:spPr>
          <a:xfrm>
            <a:off x="6176108" y="1774567"/>
            <a:ext cx="34820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>
                <a:latin typeface="Arial Black" panose="020B0A04020102020204" pitchFamily="34" charset="0"/>
              </a:rPr>
              <a:t>Mamparas de separación</a:t>
            </a:r>
            <a:endParaRPr lang="es-ES" dirty="0">
              <a:latin typeface="Arial Black" panose="020B0A04020102020204" pitchFamily="34" charset="0"/>
            </a:endParaRPr>
          </a:p>
        </p:txBody>
      </p:sp>
      <p:pic>
        <p:nvPicPr>
          <p:cNvPr id="8" name="Imagen 7"/>
          <p:cNvPicPr>
            <a:picLocks noChangeAspect="1"/>
          </p:cNvPicPr>
          <p:nvPr/>
        </p:nvPicPr>
        <p:blipFill>
          <a:blip r:embed="rId6" r:link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937165" y="3677920"/>
            <a:ext cx="3682835" cy="2762126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CuadroTexto 8"/>
          <p:cNvSpPr txBox="1"/>
          <p:nvPr/>
        </p:nvSpPr>
        <p:spPr>
          <a:xfrm>
            <a:off x="7528560" y="548640"/>
            <a:ext cx="21539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 smtClean="0"/>
              <a:t>Plan de Contingencia</a:t>
            </a:r>
            <a:endParaRPr lang="es-ES" dirty="0"/>
          </a:p>
        </p:txBody>
      </p:sp>
      <p:sp>
        <p:nvSpPr>
          <p:cNvPr id="11" name="CuadroTexto 10"/>
          <p:cNvSpPr txBox="1"/>
          <p:nvPr/>
        </p:nvSpPr>
        <p:spPr>
          <a:xfrm>
            <a:off x="6176108" y="2277879"/>
            <a:ext cx="29327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 smtClean="0">
                <a:latin typeface="Arial Black" panose="020B0A04020102020204" pitchFamily="34" charset="0"/>
              </a:rPr>
              <a:t>Dispensadores de Gel</a:t>
            </a:r>
            <a:endParaRPr lang="es-ES" dirty="0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6542618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/>
          <p:nvPr/>
        </p:nvPicPr>
        <p:blipFill>
          <a:blip r:embed="rId2" r:link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27120" y="477520"/>
            <a:ext cx="7995920" cy="616712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CuadroTexto 4"/>
          <p:cNvSpPr txBox="1"/>
          <p:nvPr/>
        </p:nvSpPr>
        <p:spPr>
          <a:xfrm>
            <a:off x="325120" y="1036320"/>
            <a:ext cx="3080267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 smtClean="0"/>
              <a:t>Problemática:</a:t>
            </a:r>
          </a:p>
          <a:p>
            <a:endParaRPr lang="es-ES" dirty="0"/>
          </a:p>
          <a:p>
            <a:r>
              <a:rPr lang="es-ES" dirty="0" smtClean="0"/>
              <a:t>Alumnos de viento y de canto: </a:t>
            </a:r>
          </a:p>
          <a:p>
            <a:endParaRPr lang="es-ES" dirty="0"/>
          </a:p>
          <a:p>
            <a:r>
              <a:rPr lang="es-ES" dirty="0" smtClean="0"/>
              <a:t>No pueden tocar sin mascarilla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44509158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/>
          <p:cNvPicPr>
            <a:picLocks noChangeAspect="1"/>
          </p:cNvPicPr>
          <p:nvPr/>
        </p:nvPicPr>
        <p:blipFill>
          <a:blip r:embed="rId2" r:link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560" y="325120"/>
            <a:ext cx="8371840" cy="6278880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CuadroTexto 5"/>
          <p:cNvSpPr txBox="1"/>
          <p:nvPr/>
        </p:nvSpPr>
        <p:spPr>
          <a:xfrm>
            <a:off x="9042400" y="1046480"/>
            <a:ext cx="3151055" cy="31393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 smtClean="0"/>
              <a:t>Problemática:</a:t>
            </a:r>
          </a:p>
          <a:p>
            <a:endParaRPr lang="es-ES" dirty="0"/>
          </a:p>
          <a:p>
            <a:r>
              <a:rPr lang="es-ES" dirty="0" smtClean="0"/>
              <a:t>Esto se agrava aún más cuando </a:t>
            </a:r>
          </a:p>
          <a:p>
            <a:r>
              <a:rPr lang="es-ES" dirty="0" smtClean="0"/>
              <a:t>Los instrumentistas de viento</a:t>
            </a:r>
          </a:p>
          <a:p>
            <a:r>
              <a:rPr lang="es-ES" dirty="0" smtClean="0"/>
              <a:t>tienen que tocar en grupo:</a:t>
            </a:r>
          </a:p>
          <a:p>
            <a:endParaRPr lang="es-ES" dirty="0"/>
          </a:p>
          <a:p>
            <a:r>
              <a:rPr lang="es-ES" dirty="0" smtClean="0"/>
              <a:t>Música de Cámara</a:t>
            </a:r>
          </a:p>
          <a:p>
            <a:r>
              <a:rPr lang="es-ES" dirty="0" smtClean="0"/>
              <a:t>Banda </a:t>
            </a:r>
          </a:p>
          <a:p>
            <a:r>
              <a:rPr lang="es-ES" dirty="0" smtClean="0"/>
              <a:t>Orquesta</a:t>
            </a:r>
          </a:p>
          <a:p>
            <a:endParaRPr lang="es-ES" dirty="0"/>
          </a:p>
          <a:p>
            <a:r>
              <a:rPr lang="es-ES" dirty="0" smtClean="0"/>
              <a:t>Sin mascarilla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409227731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/>
          <p:cNvSpPr txBox="1"/>
          <p:nvPr/>
        </p:nvSpPr>
        <p:spPr>
          <a:xfrm>
            <a:off x="3261360" y="812800"/>
            <a:ext cx="46294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 smtClean="0">
                <a:latin typeface="Arial Black" panose="020B0A04020102020204" pitchFamily="34" charset="0"/>
              </a:rPr>
              <a:t>Soluciones y Propuestas de mejora</a:t>
            </a:r>
            <a:endParaRPr lang="es-ES" dirty="0">
              <a:latin typeface="Arial Black" panose="020B0A04020102020204" pitchFamily="34" charset="0"/>
            </a:endParaRPr>
          </a:p>
        </p:txBody>
      </p:sp>
      <p:sp>
        <p:nvSpPr>
          <p:cNvPr id="5" name="CuadroTexto 4"/>
          <p:cNvSpPr txBox="1"/>
          <p:nvPr/>
        </p:nvSpPr>
        <p:spPr>
          <a:xfrm>
            <a:off x="1158240" y="2052320"/>
            <a:ext cx="9558146" cy="15179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/>
              <a:t>1.- Se solicitó por mi parte un estudio sanitario profesional que estipulase la correcta gestión </a:t>
            </a:r>
          </a:p>
          <a:p>
            <a:r>
              <a:rPr lang="es-ES" dirty="0" smtClean="0"/>
              <a:t>de los riesgos ante la Pandemia dentro de los Conservatorios.  Esto hubiera permitido que </a:t>
            </a:r>
          </a:p>
          <a:p>
            <a:r>
              <a:rPr lang="es-ES" dirty="0"/>
              <a:t>s</a:t>
            </a:r>
            <a:r>
              <a:rPr lang="es-ES" dirty="0" smtClean="0"/>
              <a:t>e hubiera mejorado la gestión de los recursos en todos los centros. En la compra de material,</a:t>
            </a:r>
          </a:p>
          <a:p>
            <a:r>
              <a:rPr lang="es-ES" dirty="0" smtClean="0"/>
              <a:t>En la exigencia al personal docente y no docente, y a la colaboración del colectivo de padres </a:t>
            </a:r>
          </a:p>
          <a:p>
            <a:r>
              <a:rPr lang="es-ES" dirty="0" smtClean="0"/>
              <a:t>y madres, y alumnos y alumnas</a:t>
            </a:r>
          </a:p>
        </p:txBody>
      </p:sp>
      <p:sp>
        <p:nvSpPr>
          <p:cNvPr id="6" name="CuadroTexto 5"/>
          <p:cNvSpPr txBox="1"/>
          <p:nvPr/>
        </p:nvSpPr>
        <p:spPr>
          <a:xfrm>
            <a:off x="1066800" y="3840480"/>
            <a:ext cx="1075393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/>
              <a:t>2.- Debemos seguir trabajando para que la enseñanza musical sea cada vez más aceptada como</a:t>
            </a:r>
          </a:p>
          <a:p>
            <a:r>
              <a:rPr lang="es-ES" dirty="0" smtClean="0"/>
              <a:t> imprescindible dentro del conjunto de las enseñanzas generales. Esa condición genera que, en ocasiones,</a:t>
            </a:r>
          </a:p>
          <a:p>
            <a:r>
              <a:rPr lang="es-ES" dirty="0" smtClean="0"/>
              <a:t> este tipo de enseñanza  no se trate en igualdad de prioridad y no se tenga en cuenta sus características </a:t>
            </a:r>
          </a:p>
          <a:p>
            <a:r>
              <a:rPr lang="es-ES" dirty="0" smtClean="0"/>
              <a:t>Esenciales.</a:t>
            </a:r>
          </a:p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7232799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Especialidades Instrumentales</a:t>
            </a:r>
            <a:endParaRPr lang="es-ES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 numCol="2">
            <a:normAutofit fontScale="62500" lnSpcReduction="20000"/>
          </a:bodyPr>
          <a:lstStyle/>
          <a:p>
            <a:pPr marL="0" indent="0" fontAlgn="base">
              <a:buNone/>
            </a:pPr>
            <a:r>
              <a:rPr lang="es-ES" dirty="0"/>
              <a:t/>
            </a:r>
            <a:br>
              <a:rPr lang="es-ES" dirty="0"/>
            </a:br>
            <a:r>
              <a:rPr lang="es-ES" dirty="0"/>
              <a:t>En el Conservatorio Profesional de Música </a:t>
            </a:r>
            <a:r>
              <a:rPr lang="es-ES" dirty="0" smtClean="0"/>
              <a:t>de Toledo puedes </a:t>
            </a:r>
            <a:r>
              <a:rPr lang="es-ES" dirty="0"/>
              <a:t>elegir entre todas estas </a:t>
            </a:r>
            <a:endParaRPr lang="es-ES" dirty="0" smtClean="0"/>
          </a:p>
          <a:p>
            <a:pPr marL="0" indent="0" fontAlgn="base">
              <a:buNone/>
            </a:pPr>
            <a:r>
              <a:rPr lang="es-ES" cap="all" dirty="0" smtClean="0"/>
              <a:t>ESPECIALIDADES INSTRUMENTALES:</a:t>
            </a:r>
          </a:p>
          <a:p>
            <a:pPr marL="0" indent="0" fontAlgn="base">
              <a:buNone/>
            </a:pPr>
            <a:endParaRPr lang="es-ES" dirty="0"/>
          </a:p>
          <a:p>
            <a:pPr fontAlgn="base"/>
            <a:r>
              <a:rPr lang="es-ES" b="1" dirty="0"/>
              <a:t>Canto</a:t>
            </a:r>
            <a:endParaRPr lang="es-ES" dirty="0"/>
          </a:p>
          <a:p>
            <a:pPr fontAlgn="base"/>
            <a:r>
              <a:rPr lang="es-ES" b="1" dirty="0"/>
              <a:t>Clarinete</a:t>
            </a:r>
            <a:endParaRPr lang="es-ES" dirty="0"/>
          </a:p>
          <a:p>
            <a:pPr fontAlgn="base"/>
            <a:r>
              <a:rPr lang="es-ES" b="1" dirty="0"/>
              <a:t>Contrabajo</a:t>
            </a:r>
            <a:endParaRPr lang="es-ES" dirty="0"/>
          </a:p>
          <a:p>
            <a:pPr fontAlgn="base"/>
            <a:r>
              <a:rPr lang="es-ES" b="1" dirty="0"/>
              <a:t>Fagot</a:t>
            </a:r>
            <a:endParaRPr lang="es-ES" dirty="0"/>
          </a:p>
          <a:p>
            <a:pPr fontAlgn="base"/>
            <a:r>
              <a:rPr lang="es-ES" b="1" dirty="0"/>
              <a:t>Flauta travesera</a:t>
            </a:r>
            <a:endParaRPr lang="es-ES" dirty="0"/>
          </a:p>
          <a:p>
            <a:pPr fontAlgn="base"/>
            <a:r>
              <a:rPr lang="es-ES" b="1" dirty="0"/>
              <a:t>Guitarra</a:t>
            </a:r>
            <a:endParaRPr lang="es-ES" dirty="0"/>
          </a:p>
          <a:p>
            <a:pPr fontAlgn="base"/>
            <a:r>
              <a:rPr lang="es-ES" b="1" dirty="0" smtClean="0"/>
              <a:t>Oboe</a:t>
            </a:r>
            <a:endParaRPr lang="es-ES" dirty="0"/>
          </a:p>
          <a:p>
            <a:pPr fontAlgn="base"/>
            <a:endParaRPr lang="es-ES" b="1" dirty="0" smtClean="0"/>
          </a:p>
          <a:p>
            <a:pPr fontAlgn="base"/>
            <a:endParaRPr lang="es-ES" b="1" dirty="0"/>
          </a:p>
          <a:p>
            <a:pPr fontAlgn="base"/>
            <a:endParaRPr lang="es-ES" b="1" dirty="0" smtClean="0"/>
          </a:p>
          <a:p>
            <a:pPr fontAlgn="base"/>
            <a:endParaRPr lang="es-ES" b="1" dirty="0"/>
          </a:p>
          <a:p>
            <a:pPr fontAlgn="base"/>
            <a:r>
              <a:rPr lang="es-ES" b="1" dirty="0" smtClean="0"/>
              <a:t>Percusión</a:t>
            </a:r>
            <a:endParaRPr lang="es-ES" dirty="0"/>
          </a:p>
          <a:p>
            <a:pPr fontAlgn="base"/>
            <a:r>
              <a:rPr lang="es-ES" b="1" dirty="0"/>
              <a:t>Piano</a:t>
            </a:r>
            <a:endParaRPr lang="es-ES" dirty="0"/>
          </a:p>
          <a:p>
            <a:pPr fontAlgn="base"/>
            <a:r>
              <a:rPr lang="es-ES" b="1" dirty="0"/>
              <a:t>Saxofón</a:t>
            </a:r>
            <a:endParaRPr lang="es-ES" dirty="0"/>
          </a:p>
          <a:p>
            <a:pPr fontAlgn="base"/>
            <a:r>
              <a:rPr lang="es-ES" b="1" dirty="0"/>
              <a:t>Trombón</a:t>
            </a:r>
            <a:endParaRPr lang="es-ES" dirty="0"/>
          </a:p>
          <a:p>
            <a:pPr fontAlgn="base"/>
            <a:r>
              <a:rPr lang="es-ES" b="1" dirty="0"/>
              <a:t>Trompa</a:t>
            </a:r>
            <a:endParaRPr lang="es-ES" dirty="0"/>
          </a:p>
          <a:p>
            <a:pPr fontAlgn="base"/>
            <a:r>
              <a:rPr lang="es-ES" b="1" dirty="0"/>
              <a:t>Trompeta</a:t>
            </a:r>
            <a:endParaRPr lang="es-ES" dirty="0"/>
          </a:p>
          <a:p>
            <a:pPr fontAlgn="base"/>
            <a:r>
              <a:rPr lang="es-ES" b="1" dirty="0"/>
              <a:t>Tuba</a:t>
            </a:r>
            <a:endParaRPr lang="es-ES" dirty="0"/>
          </a:p>
          <a:p>
            <a:pPr fontAlgn="base"/>
            <a:r>
              <a:rPr lang="es-ES" b="1" dirty="0"/>
              <a:t>Viola</a:t>
            </a:r>
            <a:endParaRPr lang="es-ES" dirty="0"/>
          </a:p>
          <a:p>
            <a:pPr fontAlgn="base"/>
            <a:r>
              <a:rPr lang="es-ES" b="1" dirty="0"/>
              <a:t>Violín</a:t>
            </a:r>
            <a:endParaRPr lang="es-ES" dirty="0"/>
          </a:p>
          <a:p>
            <a:pPr fontAlgn="base"/>
            <a:r>
              <a:rPr lang="es-ES" b="1" dirty="0" err="1"/>
              <a:t>Violoncello</a:t>
            </a:r>
            <a:endParaRPr lang="es-ES" dirty="0"/>
          </a:p>
          <a:p>
            <a:endParaRPr lang="es-ES" dirty="0"/>
          </a:p>
        </p:txBody>
      </p:sp>
      <p:pic>
        <p:nvPicPr>
          <p:cNvPr id="5" name="Picture 2" descr="https://images.vexels.com/media/users/3/148525/raw/bd0313ea75bbea28412b3d1663cd91c3-coleccion-de-dibujos-animados-de-instrumentos-musicales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782"/>
          <a:stretch/>
        </p:blipFill>
        <p:spPr bwMode="auto">
          <a:xfrm>
            <a:off x="7508019" y="2149657"/>
            <a:ext cx="4683981" cy="34891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52851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7317" y="775855"/>
            <a:ext cx="11806066" cy="5403272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 rotWithShape="1">
          <a:blip r:embed="rId3"/>
          <a:srcRect l="16766" r="14406"/>
          <a:stretch/>
        </p:blipFill>
        <p:spPr>
          <a:xfrm>
            <a:off x="0" y="4615679"/>
            <a:ext cx="1692080" cy="224232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938454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59840" y="112280"/>
            <a:ext cx="10950662" cy="5488109"/>
          </a:xfrm>
          <a:prstGeom prst="rect">
            <a:avLst/>
          </a:prstGeom>
        </p:spPr>
      </p:pic>
      <p:pic>
        <p:nvPicPr>
          <p:cNvPr id="1026" name="Picture 2" descr="Niña sentada y tocando guitarra acústica Adolescente con un instrumento musical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8714" r="6183" b="15526"/>
          <a:stretch/>
        </p:blipFill>
        <p:spPr bwMode="auto">
          <a:xfrm>
            <a:off x="17464" y="4649478"/>
            <a:ext cx="3013071" cy="2085972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 extrusionH="76200">
            <a:extrusionClr>
              <a:srgbClr val="FFFFFF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345410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20478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80365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/>
          <p:cNvPicPr/>
          <p:nvPr/>
        </p:nvPicPr>
        <p:blipFill>
          <a:blip r:embed="rId2" r:link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6829805" y="1676522"/>
            <a:ext cx="5707636" cy="4021073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Imagen 7"/>
          <p:cNvPicPr/>
          <p:nvPr/>
        </p:nvPicPr>
        <p:blipFill>
          <a:blip r:embed="rId4" r:link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-594762" y="1742962"/>
            <a:ext cx="5561464" cy="374202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Imagen 4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8233" y="457320"/>
            <a:ext cx="4819493" cy="3268324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CuadroTexto 6"/>
          <p:cNvSpPr txBox="1"/>
          <p:nvPr/>
        </p:nvSpPr>
        <p:spPr>
          <a:xfrm>
            <a:off x="3840480" y="4206240"/>
            <a:ext cx="5164106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000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Relaciones Institucionales</a:t>
            </a:r>
          </a:p>
          <a:p>
            <a:endParaRPr lang="es-ES" sz="2000" dirty="0">
              <a:solidFill>
                <a:srgbClr val="FF0000"/>
              </a:solidFill>
              <a:latin typeface="Arial Black" panose="020B0A04020102020204" pitchFamily="34" charset="0"/>
            </a:endParaRPr>
          </a:p>
          <a:p>
            <a:r>
              <a:rPr lang="es-ES" sz="2000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Movimiento Cultural en la Provincia</a:t>
            </a:r>
            <a:endParaRPr lang="es-ES" sz="2000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733306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/>
          <p:nvPr/>
        </p:nvPicPr>
        <p:blipFill rotWithShape="1">
          <a:blip r:embed="rId2" r:link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214" t="18658" r="26145" b="14576"/>
          <a:stretch/>
        </p:blipFill>
        <p:spPr bwMode="auto">
          <a:xfrm>
            <a:off x="233680" y="335280"/>
            <a:ext cx="4378960" cy="2997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Imagen 4"/>
          <p:cNvPicPr/>
          <p:nvPr/>
        </p:nvPicPr>
        <p:blipFill rotWithShape="1">
          <a:blip r:embed="rId4" r:link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890"/>
          <a:stretch/>
        </p:blipFill>
        <p:spPr bwMode="auto">
          <a:xfrm>
            <a:off x="7528560" y="3799840"/>
            <a:ext cx="4577080" cy="2885440"/>
          </a:xfrm>
          <a:prstGeom prst="rect">
            <a:avLst/>
          </a:prstGeom>
          <a:noFill/>
          <a:ln>
            <a:noFill/>
          </a:ln>
        </p:spPr>
      </p:pic>
      <p:pic>
        <p:nvPicPr>
          <p:cNvPr id="5122" name="Picture 2" descr="Resultado de imagen de bandera europea musica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8400" y="2922897"/>
            <a:ext cx="2153767" cy="15104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CuadroTexto 5"/>
          <p:cNvSpPr txBox="1"/>
          <p:nvPr/>
        </p:nvSpPr>
        <p:spPr>
          <a:xfrm>
            <a:off x="5364480" y="701040"/>
            <a:ext cx="17588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 smtClean="0"/>
              <a:t>Aveiro (Portugal)</a:t>
            </a:r>
            <a:endParaRPr lang="es-ES" dirty="0"/>
          </a:p>
        </p:txBody>
      </p:sp>
      <p:sp>
        <p:nvSpPr>
          <p:cNvPr id="7" name="CuadroTexto 6"/>
          <p:cNvSpPr txBox="1"/>
          <p:nvPr/>
        </p:nvSpPr>
        <p:spPr>
          <a:xfrm>
            <a:off x="8422640" y="1463040"/>
            <a:ext cx="21089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 smtClean="0"/>
              <a:t>Bayreuth (Alemania)</a:t>
            </a:r>
            <a:endParaRPr lang="es-ES" dirty="0"/>
          </a:p>
        </p:txBody>
      </p:sp>
      <p:sp>
        <p:nvSpPr>
          <p:cNvPr id="8" name="CuadroTexto 7"/>
          <p:cNvSpPr txBox="1"/>
          <p:nvPr/>
        </p:nvSpPr>
        <p:spPr>
          <a:xfrm>
            <a:off x="690880" y="4124960"/>
            <a:ext cx="18582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 smtClean="0"/>
              <a:t>Varsovia (Polonia)</a:t>
            </a:r>
            <a:endParaRPr lang="es-ES" dirty="0"/>
          </a:p>
        </p:txBody>
      </p:sp>
      <p:sp>
        <p:nvSpPr>
          <p:cNvPr id="9" name="CuadroTexto 8"/>
          <p:cNvSpPr txBox="1"/>
          <p:nvPr/>
        </p:nvSpPr>
        <p:spPr>
          <a:xfrm>
            <a:off x="4978400" y="2235200"/>
            <a:ext cx="46285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 smtClean="0">
                <a:latin typeface="Arial Black" panose="020B0A04020102020204" pitchFamily="34" charset="0"/>
              </a:rPr>
              <a:t>Erasmus +: </a:t>
            </a:r>
            <a:r>
              <a:rPr lang="es-ES" dirty="0" err="1" smtClean="0">
                <a:latin typeface="Arial Black" panose="020B0A04020102020204" pitchFamily="34" charset="0"/>
              </a:rPr>
              <a:t>Music</a:t>
            </a:r>
            <a:r>
              <a:rPr lang="es-ES" dirty="0" smtClean="0">
                <a:latin typeface="Arial Black" panose="020B0A04020102020204" pitchFamily="34" charset="0"/>
              </a:rPr>
              <a:t> </a:t>
            </a:r>
            <a:r>
              <a:rPr lang="es-ES" dirty="0" err="1" smtClean="0">
                <a:latin typeface="Arial Black" panose="020B0A04020102020204" pitchFamily="34" charset="0"/>
              </a:rPr>
              <a:t>Without</a:t>
            </a:r>
            <a:r>
              <a:rPr lang="es-ES" dirty="0" smtClean="0">
                <a:latin typeface="Arial Black" panose="020B0A04020102020204" pitchFamily="34" charset="0"/>
              </a:rPr>
              <a:t> </a:t>
            </a:r>
            <a:r>
              <a:rPr lang="es-ES" dirty="0" err="1" smtClean="0">
                <a:latin typeface="Arial Black" panose="020B0A04020102020204" pitchFamily="34" charset="0"/>
              </a:rPr>
              <a:t>frontiers</a:t>
            </a:r>
            <a:endParaRPr lang="es-ES" dirty="0">
              <a:latin typeface="Arial Black" panose="020B0A04020102020204" pitchFamily="34" charset="0"/>
            </a:endParaRPr>
          </a:p>
        </p:txBody>
      </p:sp>
      <p:sp>
        <p:nvSpPr>
          <p:cNvPr id="10" name="CuadroTexto 9"/>
          <p:cNvSpPr txBox="1"/>
          <p:nvPr/>
        </p:nvSpPr>
        <p:spPr>
          <a:xfrm>
            <a:off x="3434080" y="6014720"/>
            <a:ext cx="19455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 smtClean="0"/>
              <a:t>Madeira (Portugal)</a:t>
            </a:r>
            <a:endParaRPr lang="es-ES" dirty="0"/>
          </a:p>
        </p:txBody>
      </p:sp>
      <p:sp>
        <p:nvSpPr>
          <p:cNvPr id="11" name="CuadroTexto 10"/>
          <p:cNvSpPr txBox="1"/>
          <p:nvPr/>
        </p:nvSpPr>
        <p:spPr>
          <a:xfrm>
            <a:off x="9477127" y="3332480"/>
            <a:ext cx="16936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 smtClean="0"/>
              <a:t>Florencia (Italia)</a:t>
            </a:r>
            <a:endParaRPr lang="es-ES" dirty="0"/>
          </a:p>
        </p:txBody>
      </p:sp>
      <p:sp>
        <p:nvSpPr>
          <p:cNvPr id="12" name="CuadroTexto 11"/>
          <p:cNvSpPr txBox="1"/>
          <p:nvPr/>
        </p:nvSpPr>
        <p:spPr>
          <a:xfrm>
            <a:off x="4815840" y="5049520"/>
            <a:ext cx="17527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 smtClean="0"/>
              <a:t>Turku (Finlandia)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1170693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8" name="Picture 4" descr="El COVID-19 le cambia la partitura a los músicos de la Filarmónica de  Bogotá | Cultura y entretenimiento | Agencia EF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0855" y="1341120"/>
            <a:ext cx="5715000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uadroTexto 3"/>
          <p:cNvSpPr txBox="1"/>
          <p:nvPr/>
        </p:nvSpPr>
        <p:spPr>
          <a:xfrm>
            <a:off x="599440" y="1493520"/>
            <a:ext cx="3562322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6600" b="1" dirty="0" smtClean="0"/>
              <a:t>COVID-19</a:t>
            </a:r>
            <a:endParaRPr lang="es-ES" sz="6600" b="1" dirty="0"/>
          </a:p>
        </p:txBody>
      </p:sp>
      <p:sp>
        <p:nvSpPr>
          <p:cNvPr id="5" name="CuadroTexto 4"/>
          <p:cNvSpPr txBox="1"/>
          <p:nvPr/>
        </p:nvSpPr>
        <p:spPr>
          <a:xfrm>
            <a:off x="701040" y="3627120"/>
            <a:ext cx="1816075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 smtClean="0"/>
              <a:t>2 Etapas:</a:t>
            </a:r>
          </a:p>
          <a:p>
            <a:endParaRPr lang="es-ES" dirty="0"/>
          </a:p>
          <a:p>
            <a:r>
              <a:rPr lang="es-ES" dirty="0" smtClean="0"/>
              <a:t>Confinamiento</a:t>
            </a:r>
          </a:p>
          <a:p>
            <a:endParaRPr lang="es-ES" dirty="0"/>
          </a:p>
          <a:p>
            <a:r>
              <a:rPr lang="es-ES" dirty="0" smtClean="0"/>
              <a:t>Vuelta a las Aulas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6486646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/>
          <p:cNvSpPr txBox="1"/>
          <p:nvPr/>
        </p:nvSpPr>
        <p:spPr>
          <a:xfrm>
            <a:off x="751840" y="1980000"/>
            <a:ext cx="105968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/>
              <a:t>1.- Formación del Profesorado en las distintas plataformas y herramientas de educación a distancia y videoconferencia.</a:t>
            </a:r>
            <a:endParaRPr lang="es-ES" dirty="0"/>
          </a:p>
        </p:txBody>
      </p:sp>
      <p:sp>
        <p:nvSpPr>
          <p:cNvPr id="5" name="CuadroTexto 4"/>
          <p:cNvSpPr txBox="1"/>
          <p:nvPr/>
        </p:nvSpPr>
        <p:spPr>
          <a:xfrm>
            <a:off x="772160" y="2895600"/>
            <a:ext cx="1068657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/>
              <a:t>2.- Lucha contra la brecha digital existente en los siguientes parámetros:</a:t>
            </a:r>
          </a:p>
          <a:p>
            <a:r>
              <a:rPr lang="es-ES" dirty="0"/>
              <a:t>	</a:t>
            </a:r>
            <a:r>
              <a:rPr lang="es-ES" dirty="0" smtClean="0"/>
              <a:t>	- Alumnos y profesores sin medios informáticos básicos suficientes.</a:t>
            </a:r>
          </a:p>
          <a:p>
            <a:r>
              <a:rPr lang="es-ES" dirty="0"/>
              <a:t>	</a:t>
            </a:r>
            <a:r>
              <a:rPr lang="es-ES" dirty="0" smtClean="0"/>
              <a:t>	- Alumnos y profesores sin los medios informáticos específicos de nuestra enseñanza musical.</a:t>
            </a:r>
            <a:endParaRPr lang="es-ES" dirty="0"/>
          </a:p>
        </p:txBody>
      </p:sp>
      <p:sp>
        <p:nvSpPr>
          <p:cNvPr id="6" name="CuadroTexto 5"/>
          <p:cNvSpPr txBox="1"/>
          <p:nvPr/>
        </p:nvSpPr>
        <p:spPr>
          <a:xfrm>
            <a:off x="772160" y="4409440"/>
            <a:ext cx="108777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 smtClean="0"/>
              <a:t>3.- Problemática de la práctica de las asignaturas que conllevan práctica musical en grupo: Banda, Orquesta y Coro.</a:t>
            </a:r>
            <a:endParaRPr lang="es-ES" dirty="0"/>
          </a:p>
        </p:txBody>
      </p:sp>
      <p:sp>
        <p:nvSpPr>
          <p:cNvPr id="7" name="CuadroTexto 6"/>
          <p:cNvSpPr txBox="1"/>
          <p:nvPr/>
        </p:nvSpPr>
        <p:spPr>
          <a:xfrm>
            <a:off x="772160" y="5369282"/>
            <a:ext cx="104206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/>
              <a:t>4.- Evitar la pérdida del rendimiento de nuestros alumnos en una disciplina tan acumulativa como la nuestra.</a:t>
            </a:r>
            <a:endParaRPr lang="es-ES" dirty="0"/>
          </a:p>
        </p:txBody>
      </p:sp>
      <p:sp>
        <p:nvSpPr>
          <p:cNvPr id="8" name="CuadroTexto 7"/>
          <p:cNvSpPr txBox="1"/>
          <p:nvPr/>
        </p:nvSpPr>
        <p:spPr>
          <a:xfrm>
            <a:off x="2448560" y="762000"/>
            <a:ext cx="457586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3600" dirty="0" smtClean="0">
                <a:latin typeface="Arial Black" panose="020B0A04020102020204" pitchFamily="34" charset="0"/>
              </a:rPr>
              <a:t>CONFINAMIENTO</a:t>
            </a:r>
            <a:endParaRPr lang="es-ES" sz="3600" dirty="0">
              <a:latin typeface="Arial Black" panose="020B0A04020102020204" pitchFamily="34" charset="0"/>
            </a:endParaRPr>
          </a:p>
        </p:txBody>
      </p:sp>
      <p:pic>
        <p:nvPicPr>
          <p:cNvPr id="9" name="Imagen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64221" y="196891"/>
            <a:ext cx="2162135" cy="17973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31785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345</TotalTime>
  <Words>314</Words>
  <Application>Microsoft Office PowerPoint</Application>
  <PresentationFormat>Personalizado</PresentationFormat>
  <Paragraphs>80</Paragraphs>
  <Slides>13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13</vt:i4>
      </vt:variant>
    </vt:vector>
  </HeadingPairs>
  <TitlesOfParts>
    <vt:vector size="14" baseType="lpstr">
      <vt:lpstr>Tema de Office</vt:lpstr>
      <vt:lpstr>Presentación de PowerPoint</vt:lpstr>
      <vt:lpstr>Especialidades Instrumentales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Juan José Montero Ruiz</dc:creator>
  <cp:lastModifiedBy>José Luis y Emilia</cp:lastModifiedBy>
  <cp:revision>20</cp:revision>
  <dcterms:created xsi:type="dcterms:W3CDTF">2021-03-24T09:52:21Z</dcterms:created>
  <dcterms:modified xsi:type="dcterms:W3CDTF">2021-04-26T16:24:22Z</dcterms:modified>
</cp:coreProperties>
</file>